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612" r:id="rId2"/>
    <p:sldId id="615" r:id="rId3"/>
    <p:sldId id="618" r:id="rId4"/>
    <p:sldId id="616" r:id="rId5"/>
    <p:sldId id="617" r:id="rId6"/>
    <p:sldId id="619" r:id="rId7"/>
    <p:sldId id="620" r:id="rId8"/>
    <p:sldId id="473" r:id="rId9"/>
    <p:sldId id="614" r:id="rId10"/>
    <p:sldId id="557" r:id="rId11"/>
    <p:sldId id="593" r:id="rId12"/>
    <p:sldId id="610" r:id="rId13"/>
    <p:sldId id="594" r:id="rId14"/>
    <p:sldId id="595" r:id="rId15"/>
    <p:sldId id="596" r:id="rId16"/>
    <p:sldId id="609" r:id="rId17"/>
    <p:sldId id="598" r:id="rId18"/>
    <p:sldId id="597" r:id="rId19"/>
    <p:sldId id="599" r:id="rId20"/>
    <p:sldId id="600" r:id="rId21"/>
    <p:sldId id="592" r:id="rId22"/>
    <p:sldId id="604" r:id="rId23"/>
    <p:sldId id="608" r:id="rId24"/>
    <p:sldId id="602" r:id="rId25"/>
    <p:sldId id="603" r:id="rId26"/>
    <p:sldId id="605" r:id="rId27"/>
    <p:sldId id="606" r:id="rId28"/>
    <p:sldId id="607" r:id="rId29"/>
    <p:sldId id="601" r:id="rId30"/>
    <p:sldId id="611" r:id="rId31"/>
    <p:sldId id="590" r:id="rId32"/>
    <p:sldId id="573" r:id="rId33"/>
    <p:sldId id="585" r:id="rId34"/>
    <p:sldId id="583" r:id="rId35"/>
    <p:sldId id="582" r:id="rId36"/>
    <p:sldId id="584" r:id="rId37"/>
    <p:sldId id="560" r:id="rId38"/>
    <p:sldId id="572" r:id="rId39"/>
    <p:sldId id="564" r:id="rId40"/>
    <p:sldId id="567" r:id="rId41"/>
    <p:sldId id="566" r:id="rId42"/>
    <p:sldId id="569" r:id="rId43"/>
    <p:sldId id="568" r:id="rId44"/>
    <p:sldId id="589" r:id="rId45"/>
    <p:sldId id="580" r:id="rId46"/>
    <p:sldId id="576" r:id="rId47"/>
    <p:sldId id="579" r:id="rId48"/>
    <p:sldId id="577" r:id="rId49"/>
    <p:sldId id="578" r:id="rId50"/>
    <p:sldId id="581" r:id="rId51"/>
    <p:sldId id="586" r:id="rId52"/>
    <p:sldId id="575" r:id="rId53"/>
    <p:sldId id="587" r:id="rId54"/>
    <p:sldId id="570" r:id="rId55"/>
    <p:sldId id="565" r:id="rId56"/>
    <p:sldId id="574" r:id="rId57"/>
    <p:sldId id="571" r:id="rId58"/>
    <p:sldId id="588" r:id="rId59"/>
    <p:sldId id="558" r:id="rId60"/>
    <p:sldId id="482" r:id="rId61"/>
    <p:sldId id="551" r:id="rId62"/>
    <p:sldId id="504" r:id="rId63"/>
    <p:sldId id="487" r:id="rId64"/>
    <p:sldId id="486" r:id="rId65"/>
    <p:sldId id="493" r:id="rId66"/>
    <p:sldId id="492" r:id="rId67"/>
    <p:sldId id="552" r:id="rId68"/>
    <p:sldId id="494" r:id="rId69"/>
    <p:sldId id="497" r:id="rId70"/>
    <p:sldId id="496" r:id="rId71"/>
    <p:sldId id="488" r:id="rId72"/>
    <p:sldId id="498" r:id="rId73"/>
    <p:sldId id="499" r:id="rId74"/>
    <p:sldId id="500" r:id="rId75"/>
    <p:sldId id="490" r:id="rId76"/>
    <p:sldId id="503" r:id="rId77"/>
    <p:sldId id="483" r:id="rId78"/>
    <p:sldId id="506" r:id="rId79"/>
    <p:sldId id="484" r:id="rId80"/>
    <p:sldId id="555" r:id="rId81"/>
    <p:sldId id="491" r:id="rId82"/>
    <p:sldId id="485" r:id="rId83"/>
    <p:sldId id="507" r:id="rId84"/>
    <p:sldId id="510" r:id="rId85"/>
    <p:sldId id="511" r:id="rId86"/>
    <p:sldId id="556" r:id="rId87"/>
    <p:sldId id="512" r:id="rId88"/>
    <p:sldId id="513" r:id="rId89"/>
    <p:sldId id="516" r:id="rId90"/>
    <p:sldId id="517" r:id="rId91"/>
    <p:sldId id="518" r:id="rId92"/>
    <p:sldId id="524" r:id="rId93"/>
    <p:sldId id="525" r:id="rId94"/>
    <p:sldId id="529" r:id="rId95"/>
    <p:sldId id="535" r:id="rId96"/>
    <p:sldId id="519" r:id="rId97"/>
    <p:sldId id="521" r:id="rId98"/>
    <p:sldId id="527" r:id="rId99"/>
    <p:sldId id="526" r:id="rId100"/>
    <p:sldId id="520" r:id="rId101"/>
    <p:sldId id="532" r:id="rId102"/>
    <p:sldId id="522" r:id="rId103"/>
    <p:sldId id="528" r:id="rId104"/>
    <p:sldId id="541" r:id="rId105"/>
    <p:sldId id="530" r:id="rId106"/>
    <p:sldId id="531" r:id="rId107"/>
    <p:sldId id="523" r:id="rId108"/>
    <p:sldId id="533" r:id="rId109"/>
    <p:sldId id="534" r:id="rId110"/>
    <p:sldId id="536" r:id="rId111"/>
    <p:sldId id="537" r:id="rId112"/>
    <p:sldId id="538" r:id="rId113"/>
    <p:sldId id="539" r:id="rId114"/>
    <p:sldId id="540" r:id="rId115"/>
    <p:sldId id="542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01" r:id="rId124"/>
    <p:sldId id="502" r:id="rId125"/>
    <p:sldId id="553" r:id="rId126"/>
    <p:sldId id="554" r:id="rId127"/>
    <p:sldId id="508" r:id="rId1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10 (15/12/2020)" id="{F1B1DCC2-59F7-47FB-B72F-030298CE1019}">
          <p14:sldIdLst>
            <p14:sldId id="612"/>
            <p14:sldId id="615"/>
            <p14:sldId id="618"/>
            <p14:sldId id="616"/>
            <p14:sldId id="617"/>
            <p14:sldId id="619"/>
            <p14:sldId id="620"/>
            <p14:sldId id="473"/>
            <p14:sldId id="614"/>
          </p14:sldIdLst>
        </p14:section>
        <p14:section name="Sprint 9 (04/11/2020)" id="{82A46E11-99EF-4709-BB68-0D8508D6E853}">
          <p14:sldIdLst>
            <p14:sldId id="557"/>
            <p14:sldId id="593"/>
            <p14:sldId id="610"/>
            <p14:sldId id="594"/>
            <p14:sldId id="595"/>
            <p14:sldId id="596"/>
            <p14:sldId id="609"/>
            <p14:sldId id="598"/>
            <p14:sldId id="597"/>
            <p14:sldId id="599"/>
            <p14:sldId id="600"/>
            <p14:sldId id="592"/>
            <p14:sldId id="604"/>
            <p14:sldId id="608"/>
            <p14:sldId id="602"/>
            <p14:sldId id="603"/>
            <p14:sldId id="605"/>
            <p14:sldId id="606"/>
            <p14:sldId id="607"/>
            <p14:sldId id="601"/>
            <p14:sldId id="61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ommentAuthors" Target="commentAuthors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3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image" Target="../media/image7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image" Target="../media/image105.png"/><Relationship Id="rId4" Type="http://schemas.openxmlformats.org/officeDocument/2006/relationships/image" Target="../media/image70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10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v-vlaanderen.github.io/groundwater-logger-validation/gwloggeR/docs/reference/detect_drif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v-vlaanderen.github.io/groundwater-logger-validation/gwloggeR/docs/articles/gwloggeR.html#detect-drift-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v-vlaanderen.github.io/groundwater-logger-validation/gwloggeR/docs/articles/Airpressure-Drift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v-vlaanderen.github.io/groundwater-logger-validation/gwloggeR/docs/articles/Airpressure-Drift.html#future-work-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</a:t>
            </a:r>
          </a:p>
        </p:txBody>
      </p:sp>
    </p:spTree>
    <p:extLst>
      <p:ext uri="{BB962C8B-B14F-4D97-AF65-F5344CB8AC3E}">
        <p14:creationId xmlns:p14="http://schemas.microsoft.com/office/powerpoint/2010/main" val="21448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pPr lvl="1"/>
            <a:r>
              <a:rPr lang="en-US" dirty="0"/>
              <a:t>Drift significance calculation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5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Best ARIMA</a:t>
            </a:r>
          </a:p>
          <a:p>
            <a:r>
              <a:rPr lang="en-US" dirty="0"/>
              <a:t>Fixed AR(1)</a:t>
            </a:r>
          </a:p>
          <a:p>
            <a:r>
              <a:rPr lang="en-US" dirty="0"/>
              <a:t>Importance of reference data</a:t>
            </a:r>
          </a:p>
          <a:p>
            <a:r>
              <a:rPr lang="en-US" dirty="0"/>
              <a:t>Drift significance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113726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1E01-E281-44CE-B801-2FE0B480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9FE-9A45-4DA0-880A-284BD286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?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Getting started page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New </a:t>
            </a:r>
            <a:r>
              <a:rPr lang="en-US" dirty="0" err="1">
                <a:latin typeface="Consolas" panose="020B0609020204030204" pitchFamily="49" charset="0"/>
              </a:rPr>
              <a:t>Apriori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constructor</a:t>
            </a:r>
          </a:p>
          <a:p>
            <a:pPr lvl="1"/>
            <a:r>
              <a:rPr lang="en-US" dirty="0"/>
              <a:t>Other stuff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9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=0,85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is like a-priori knowledge.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the risk of over/under-fitting in case of dirty data.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423963A-76E8-4C5A-A666-84B8F4DF854E}"/>
              </a:ext>
            </a:extLst>
          </p:cNvPr>
          <p:cNvSpPr/>
          <p:nvPr/>
        </p:nvSpPr>
        <p:spPr>
          <a:xfrm>
            <a:off x="7412673" y="77254"/>
            <a:ext cx="1255675" cy="371219"/>
          </a:xfrm>
          <a:prstGeom prst="cloudCallout">
            <a:avLst>
              <a:gd name="adj1" fmla="val 27411"/>
              <a:gd name="adj2" fmla="val 64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A-priori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B7C-5716-41E4-948B-83BDA5C0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significance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−1≥</m:t>
                            </m:r>
                            <m:sSub>
                              <m:sSubPr>
                                <m:ctrlP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dirty="0"/>
                  <a:t>Optimization: not convex…</a:t>
                </a:r>
              </a:p>
              <a:p>
                <a:endParaRPr lang="en-US" dirty="0"/>
              </a:p>
              <a:p>
                <a:r>
                  <a:rPr lang="en-US" dirty="0"/>
                  <a:t>Likelihood Ratio Test*</a:t>
                </a:r>
                <a:endParaRPr lang="en-US" baseline="30000" dirty="0"/>
              </a:p>
              <a:p>
                <a:pPr lvl="1"/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gaussian, observations containing residual outliers are removed with </a:t>
                </a:r>
                <a:r>
                  <a:rPr lang="en-US" dirty="0" err="1">
                    <a:latin typeface="Consolas" panose="020B0609020204030204" pitchFamily="49" charset="0"/>
                  </a:rPr>
                  <a:t>detect_outliers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Due to AR(1) nature: some outliers may remain…</a:t>
                </a:r>
              </a:p>
              <a:p>
                <a:pPr lvl="1"/>
                <a:r>
                  <a:rPr lang="en-US" dirty="0"/>
                  <a:t>Difference in degrees of freedom is </a:t>
                </a:r>
                <a:r>
                  <a:rPr lang="en-US" i="0" dirty="0">
                    <a:latin typeface="+mj-lt"/>
                  </a:rPr>
                  <a:t>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From simulation tests, it seems that for LR test, the true** difference in degrees of freedom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 Since our data is between 1000 and 10000 observations, it seems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2,8</m:t>
                    </m:r>
                  </m:oMath>
                </a14:m>
                <a:r>
                  <a:rPr lang="en-US" dirty="0"/>
                  <a:t> is a good estimate.</a:t>
                </a:r>
              </a:p>
              <a:p>
                <a:endParaRPr lang="en-US" dirty="0"/>
              </a:p>
              <a:p>
                <a:r>
                  <a:rPr lang="en-US" dirty="0"/>
                  <a:t>Bayesian approach would be most flexible but would also require more 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2521" r="-174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5C743B-0F5D-485A-85E8-F27515445B5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[*] Wilks, S.S., </a:t>
            </a:r>
            <a:r>
              <a:rPr lang="en-US" i="1" dirty="0"/>
              <a:t>The Large-Sample Distribution of the Likelihood Ratio for Testing Composite Hypotheses</a:t>
            </a:r>
            <a:r>
              <a:rPr lang="en-US" dirty="0"/>
              <a:t>, 1938</a:t>
            </a:r>
          </a:p>
        </p:txBody>
      </p:sp>
    </p:spTree>
    <p:extLst>
      <p:ext uri="{BB962C8B-B14F-4D97-AF65-F5344CB8AC3E}">
        <p14:creationId xmlns:p14="http://schemas.microsoft.com/office/powerpoint/2010/main" val="174334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detect_drifts</a:t>
            </a:r>
            <a:r>
              <a:rPr lang="en-US" dirty="0"/>
              <a:t>(x, ref = KNMI)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v01</a:t>
            </a:r>
          </a:p>
        </p:txBody>
      </p:sp>
    </p:spTree>
    <p:extLst>
      <p:ext uri="{BB962C8B-B14F-4D97-AF65-F5344CB8AC3E}">
        <p14:creationId xmlns:p14="http://schemas.microsoft.com/office/powerpoint/2010/main" val="178582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88C25-06E3-401C-8E32-C22A9B32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F21CB-EF41-4651-8D79-E5C86B1A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or seasonality?</a:t>
            </a:r>
          </a:p>
        </p:txBody>
      </p:sp>
    </p:spTree>
    <p:extLst>
      <p:ext uri="{BB962C8B-B14F-4D97-AF65-F5344CB8AC3E}">
        <p14:creationId xmlns:p14="http://schemas.microsoft.com/office/powerpoint/2010/main" val="82064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AEE52-5A28-47B2-9E10-53E7A137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01466-3574-4665-AE7F-1DA0605E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</p:spTree>
    <p:extLst>
      <p:ext uri="{BB962C8B-B14F-4D97-AF65-F5344CB8AC3E}">
        <p14:creationId xmlns:p14="http://schemas.microsoft.com/office/powerpoint/2010/main" val="3176795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9EF457-B11D-495A-B4C1-A7877E8D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998DB-2F79-4CC0-8627-0393A4D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 orange cases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99CA42E-362C-40E3-8F0D-B433B009E52E}"/>
              </a:ext>
            </a:extLst>
          </p:cNvPr>
          <p:cNvSpPr/>
          <p:nvPr/>
        </p:nvSpPr>
        <p:spPr>
          <a:xfrm>
            <a:off x="6730498" y="3763674"/>
            <a:ext cx="3213602" cy="1577253"/>
          </a:xfrm>
          <a:prstGeom prst="cloudCallout">
            <a:avLst>
              <a:gd name="adj1" fmla="val -53949"/>
              <a:gd name="adj2" fmla="val 50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Since orange starts at p-value &lt; 1/100:</a:t>
            </a:r>
            <a:br>
              <a:rPr lang="en-US" sz="1400" dirty="0"/>
            </a:br>
            <a:r>
              <a:rPr lang="en-US" sz="1400" dirty="0"/>
              <a:t> 1 out of 100 on average will be wrong…</a:t>
            </a:r>
          </a:p>
        </p:txBody>
      </p:sp>
    </p:spTree>
    <p:extLst>
      <p:ext uri="{BB962C8B-B14F-4D97-AF65-F5344CB8AC3E}">
        <p14:creationId xmlns:p14="http://schemas.microsoft.com/office/powerpoint/2010/main" val="209359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strike="sngStrike" dirty="0"/>
              <a:t>Warning or</a:t>
            </a:r>
            <a:r>
              <a:rPr lang="en-US" dirty="0"/>
              <a:t> Error?</a:t>
            </a:r>
          </a:p>
          <a:p>
            <a:pPr lvl="1"/>
            <a:r>
              <a:rPr lang="en-US" dirty="0"/>
              <a:t>At least 1 reference needed.</a:t>
            </a:r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</a:t>
            </a:r>
          </a:p>
          <a:p>
            <a:pPr lvl="2"/>
            <a:r>
              <a:rPr lang="en-US" dirty="0"/>
              <a:t>Reference data should be height-compensated: OK</a:t>
            </a:r>
          </a:p>
          <a:p>
            <a:pPr lvl="2"/>
            <a:r>
              <a:rPr lang="en-US" dirty="0"/>
              <a:t>Min 1 series needed for difference model: OK</a:t>
            </a:r>
          </a:p>
          <a:p>
            <a:pPr lvl="1"/>
            <a:r>
              <a:rPr lang="en-US" strike="sngStrike" dirty="0"/>
              <a:t>Allow </a:t>
            </a:r>
            <a:r>
              <a:rPr lang="en-US" strike="sngStrike" dirty="0" err="1">
                <a:latin typeface="Consolas" panose="020B0609020204030204" pitchFamily="49" charset="0"/>
              </a:rPr>
              <a:t>detect_drift</a:t>
            </a:r>
            <a:r>
              <a:rPr lang="en-US" strike="sngStrike" dirty="0">
                <a:latin typeface="Consolas" panose="020B0609020204030204" pitchFamily="49" charset="0"/>
              </a:rPr>
              <a:t>()</a:t>
            </a:r>
            <a:r>
              <a:rPr lang="en-US" strike="sngStrike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241D-F06F-4283-B059-A1FDB86D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?</a:t>
            </a:r>
            <a:r>
              <a:rPr lang="en-US" dirty="0" err="1">
                <a:hlinkClick r:id="rId2"/>
              </a:rPr>
              <a:t>gwloggeR</a:t>
            </a:r>
            <a:r>
              <a:rPr lang="en-US" dirty="0">
                <a:hlinkClick r:id="rId2"/>
              </a:rPr>
              <a:t>::</a:t>
            </a:r>
            <a:r>
              <a:rPr lang="en-US" dirty="0" err="1">
                <a:hlinkClick r:id="rId2"/>
              </a:rPr>
              <a:t>detect_drift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D8C83F2-63EB-44BD-95CA-4C38F047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1349" y="1452875"/>
            <a:ext cx="63293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3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5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241D-F06F-4283-B059-A1FDB86D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getting started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37AD6B84-D5D1-4916-8ED4-3A68199F4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000" y="1565997"/>
            <a:ext cx="7167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0CC1-4D75-4831-94FC-B2DE820E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0AC8EBD-7A76-4FCF-BFBB-BBD27307E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5000" y="1452875"/>
            <a:ext cx="6341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6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228F495-3316-41C0-B8AA-D393150C1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26"/>
          <a:stretch/>
        </p:blipFill>
        <p:spPr>
          <a:xfrm>
            <a:off x="838200" y="4167963"/>
            <a:ext cx="11305976" cy="192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DA89A-54AB-4FCB-96E9-6B77ED63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 err="1">
                <a:latin typeface="Consolas" panose="020B0609020204030204" pitchFamily="49" charset="0"/>
              </a:rPr>
              <a:t>Apriori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constructor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4DB5F-04DF-4E83-A38E-4BE6EFCDB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30356"/>
          <a:stretch/>
        </p:blipFill>
        <p:spPr>
          <a:xfrm>
            <a:off x="838200" y="1959047"/>
            <a:ext cx="11305976" cy="401382"/>
          </a:xfrm>
          <a:prstGeom prst="rect">
            <a:avLst/>
          </a:prstGeom>
        </p:spPr>
      </p:pic>
      <p:pic>
        <p:nvPicPr>
          <p:cNvPr id="2050" name="Picture 2" descr="Smiley face emoticons “save people energy” - Energy Live News">
            <a:extLst>
              <a:ext uri="{FF2B5EF4-FFF2-40B4-BE49-F238E27FC236}">
                <a16:creationId xmlns:a16="http://schemas.microsoft.com/office/drawing/2014/main" id="{E7A25D30-516D-496A-9D59-D1837B596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9" y="3811087"/>
            <a:ext cx="1614055" cy="9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010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94F3-0FD2-43C0-9B89-9F988E73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58BF4-2E45-4688-A8D4-8171B75AF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Regression tests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Allow </a:t>
                </a:r>
                <a:r>
                  <a:rPr lang="en-US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dirty="0">
                    <a:latin typeface="Consolas" panose="020B0609020204030204" pitchFamily="49" charset="0"/>
                  </a:rPr>
                  <a:t>(reference)</a:t>
                </a:r>
                <a:r>
                  <a:rPr lang="en-US" dirty="0"/>
                  <a:t> argument to accept multiple series.</a:t>
                </a:r>
              </a:p>
              <a:p>
                <a:pPr lvl="1"/>
                <a:r>
                  <a:rPr lang="en-US" dirty="0"/>
                  <a:t>Ideally 1 or more validated (and height compensated) series.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If reference series is not long enough or doesn't start soon enough: </a:t>
                </a:r>
                <a:r>
                  <a:rPr lang="en-US" dirty="0">
                    <a:solidFill>
                      <a:srgbClr val="FF0000"/>
                    </a:solidFill>
                  </a:rPr>
                  <a:t>Error</a:t>
                </a:r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Missing reference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≥0.1%</m:t>
                    </m:r>
                  </m:oMath>
                </a14:m>
                <a:r>
                  <a:rPr lang="en-US" dirty="0"/>
                  <a:t>) will only generate warnings.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58BF4-2E45-4688-A8D4-8171B75A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7958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Drift detection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4295</Words>
  <Application>Microsoft Office PowerPoint</Application>
  <PresentationFormat>Widescreen</PresentationFormat>
  <Paragraphs>560</Paragraphs>
  <Slides>127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Packager Shell Object</vt:lpstr>
      <vt:lpstr>Sprint 10</vt:lpstr>
      <vt:lpstr>Agenda</vt:lpstr>
      <vt:lpstr>gwloggeR v0.2.0: ?gwloggeR::detect_drift</vt:lpstr>
      <vt:lpstr>gwloggeR v0.2.0: getting started</vt:lpstr>
      <vt:lpstr>gwloggeR v0.2.0: documentation </vt:lpstr>
      <vt:lpstr>gwloggeR v0.2.0: Apriori() constructor</vt:lpstr>
      <vt:lpstr>Other stuff</vt:lpstr>
      <vt:lpstr>Next Steps</vt:lpstr>
      <vt:lpstr>The End</vt:lpstr>
      <vt:lpstr>Sprint 9</vt:lpstr>
      <vt:lpstr>Agenda</vt:lpstr>
      <vt:lpstr>Seasonality analysis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Drift significance calculation</vt:lpstr>
      <vt:lpstr>detect_drifts(x, ref = KNMI)</vt:lpstr>
      <vt:lpstr>detect_drifts(x, ref = KNMI) v01 Full report</vt:lpstr>
      <vt:lpstr>detect_drifts(x, ref = KNMI) v01 Full report: AR(1) = 0,90 (left) vs AR(1) = 0,85 (right)</vt:lpstr>
      <vt:lpstr>Drift or seasonality?</vt:lpstr>
      <vt:lpstr>Early detection</vt:lpstr>
      <vt:lpstr>Unfortunate orange cases</vt:lpstr>
      <vt:lpstr>Next steps detect_drift()</vt:lpstr>
      <vt:lpstr>The End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323</cp:revision>
  <dcterms:created xsi:type="dcterms:W3CDTF">2020-02-18T22:25:12Z</dcterms:created>
  <dcterms:modified xsi:type="dcterms:W3CDTF">2020-12-14T19:19:26Z</dcterms:modified>
</cp:coreProperties>
</file>